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25"/>
  </p:notesMasterIdLst>
  <p:sldIdLst>
    <p:sldId id="256" r:id="rId2"/>
    <p:sldId id="263" r:id="rId3"/>
    <p:sldId id="264" r:id="rId4"/>
    <p:sldId id="266" r:id="rId5"/>
    <p:sldId id="265" r:id="rId6"/>
    <p:sldId id="267" r:id="rId7"/>
    <p:sldId id="257" r:id="rId8"/>
    <p:sldId id="262" r:id="rId9"/>
    <p:sldId id="258" r:id="rId10"/>
    <p:sldId id="261" r:id="rId11"/>
    <p:sldId id="259" r:id="rId12"/>
    <p:sldId id="260" r:id="rId13"/>
    <p:sldId id="272" r:id="rId14"/>
    <p:sldId id="271" r:id="rId15"/>
    <p:sldId id="270" r:id="rId16"/>
    <p:sldId id="279" r:id="rId17"/>
    <p:sldId id="275" r:id="rId18"/>
    <p:sldId id="273" r:id="rId19"/>
    <p:sldId id="281" r:id="rId20"/>
    <p:sldId id="274" r:id="rId21"/>
    <p:sldId id="280" r:id="rId22"/>
    <p:sldId id="277" r:id="rId23"/>
    <p:sldId id="278" r:id="rId24"/>
  </p:sldIdLst>
  <p:sldSz cx="12192000" cy="6858000"/>
  <p:notesSz cx="6858000" cy="9144000"/>
  <p:defaultTextStyle>
    <a:defPPr>
      <a:defRPr lang="tr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IT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FA012-037E-7943-B32D-087BCEA794CE}" type="datetimeFigureOut">
              <a:rPr lang="tr-IT" smtClean="0"/>
              <a:t>16/10/24</a:t>
            </a:fld>
            <a:endParaRPr lang="tr-IT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IT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IT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F5BF5-73D0-6148-A838-EFE8D69D0EA4}" type="slidenum">
              <a:rPr lang="tr-IT" smtClean="0"/>
              <a:t>‹#›</a:t>
            </a:fld>
            <a:endParaRPr lang="tr-IT"/>
          </a:p>
        </p:txBody>
      </p:sp>
    </p:spTree>
    <p:extLst>
      <p:ext uri="{BB962C8B-B14F-4D97-AF65-F5344CB8AC3E}">
        <p14:creationId xmlns:p14="http://schemas.microsoft.com/office/powerpoint/2010/main" val="18538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06DB7E-647D-4695-93B8-7F0D920F1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62D70A0-452A-A113-008D-A571AE301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tr-IT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36F0CA-7C2D-17C3-8B8B-5419E2CF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90F1-4D1D-3C49-8625-B0ABAD10B5B6}" type="datetime1">
              <a:rPr lang="tr-TR" smtClean="0"/>
              <a:t>16.10.2024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D1DFAC-DC2F-EE5C-082B-91AE908B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A74EF2-C370-984D-33C3-3B42BAF9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487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217457-6611-6D69-9EBD-B733D83E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79E364-F635-69FF-4796-AAC5B9F75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C8CD3A-3060-8BA4-9A16-D322AF81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F96A2-003D-F842-A03B-3BB9701DAF7E}" type="datetime1">
              <a:rPr lang="tr-TR" smtClean="0"/>
              <a:t>16.10.2024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09FEA2-6BC3-EED1-D43D-E5E97A3E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88F316-21D3-9612-6CF1-DE7E0660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925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DD121EE-4F2F-4F1C-1211-76C2DCD00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2085917-13B8-4FEE-54F1-002841866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E11251-880E-47F0-D455-F4F16336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37C11-D788-8543-AFE5-C9EFE933F412}" type="datetime1">
              <a:rPr lang="tr-TR" smtClean="0"/>
              <a:t>16.10.2024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CA1E0B4-D3CE-E72A-AF87-70BC1AF4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B16102-B2EF-674B-C3C8-34D85B55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20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3F658C-7EFF-D9D9-8F37-8F06FC6A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FCFE05-545C-7D02-D8AF-526ABA0F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DDC9BB-8BEC-2385-0A55-11DED563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AC13A-97BB-284A-9285-E8BEF7FCAE31}" type="datetime1">
              <a:rPr lang="tr-TR" smtClean="0"/>
              <a:t>16.10.2024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918D69-3F74-3637-BC17-F5FE0D57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431B1D-E5DD-9877-D985-531D9528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26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CE3643-1DF0-CF05-3398-3144D3AF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F3A7D92-A2A8-60F4-D61E-D7985A991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D14EAB-2206-6B24-1038-4CA25929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043F-0FE0-1B4B-9C2C-0E6988C25E89}" type="datetime1">
              <a:rPr lang="tr-TR" smtClean="0"/>
              <a:t>16.10.2024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35D4AB-396F-AC8F-15F3-C3903987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A33C15F-56F8-0125-5F23-2F66C657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100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DA6926-67C5-3B49-A3F9-F8316CF2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012F8F-0ABB-5238-1BCF-EAF708692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1C17734-A8B7-1DF2-6485-EBC785E38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EAEF285-CD49-0B82-1CFB-21976060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CCA2-0965-4D4D-9138-4446C58BC002}" type="datetime1">
              <a:rPr lang="tr-TR" smtClean="0"/>
              <a:t>16.10.2024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8C95877-A802-F094-4083-F8F39DC7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11A8111-8FD7-2CE7-B603-E68B7946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00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349BFB-6242-B62A-E987-45337BDF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DFB17AE-1AB8-7F9A-0C9A-E180C917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167BD0C-5A2B-69A8-D0D7-33A6D2C8E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63FFF29-A50D-805F-5CEA-94E907D44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E1A2FA9-D3F0-21C3-10A1-36D491749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4B2103F-C1C0-E0FE-F8CA-E036A483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B376-D0C9-7047-B470-311F584C417B}" type="datetime1">
              <a:rPr lang="tr-TR" smtClean="0"/>
              <a:t>16.10.2024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64F384D-9259-19F9-A77D-9D6E6442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3D4EBA6-0CA0-0817-FE63-709437BB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652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22D3EA-71B0-B589-56A6-A50990BE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E83A923-C4C9-E871-BCCC-B7234164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CE3E-D57D-7042-9A78-8FB421F0F211}" type="datetime1">
              <a:rPr lang="tr-TR" smtClean="0"/>
              <a:t>16.10.2024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53413E9-D246-1D3C-BAB9-54D70134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F095BB7-4BC6-5168-0C6D-8AFB01C5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265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8052DDA-FBF5-C55E-AC30-FDB2F5CD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B8795-7D77-BA45-B888-F28F7A0B9DD2}" type="datetime1">
              <a:rPr lang="tr-TR" smtClean="0"/>
              <a:t>16.10.2024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2FF4CA0-52A6-FCE1-F9F5-F96EFCF5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0718D5-61D8-2B6E-7868-5CEA76B2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204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D40229-81A7-667A-3F5B-9845AD6E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F74A5C-8EC7-7E64-5501-B1A6F9E10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885B8C-D1F5-AD41-274E-3293796EC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A1AE7F2-BAD7-910B-7B08-17E219DB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C1E-61EB-F345-9F3C-55953DFAF3FC}" type="datetime1">
              <a:rPr lang="tr-TR" smtClean="0"/>
              <a:t>16.10.2024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126B36F-FCAB-556B-6B83-8C990794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2765F81-C92C-3E22-98E5-20686384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9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721AD-7B1D-275B-3E67-660A0D485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EE73963-E25B-8073-CCD0-3AFD28730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IT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1F90D0E-1001-228C-8395-0A4098E4D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974C338-99CA-140B-5841-0419E386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C21B-7AC9-834E-99C8-1E0A943DB700}" type="datetime1">
              <a:rPr lang="tr-TR" smtClean="0"/>
              <a:t>16.10.2024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EBE388-5D9A-44D6-A873-7CB7713F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CBC95F4-01F1-155D-0338-AE425DBC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52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3C26B44-982F-0A68-8BD6-C03B6B5B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tr-IT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D519205-F397-AA7F-2727-6E4FE6CCB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IT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8EF387-43E5-B83B-6799-8E0626198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94994-EF8D-E348-AF48-E0F4F3560556}" type="datetime1">
              <a:rPr lang="tr-TR" smtClean="0"/>
              <a:t>16.10.2024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D7BD8FA-E1E7-A823-CBF1-BD7247464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00D339-10CB-4FFC-5B5E-ADDEA35F4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F868D-B801-49EF-AAC3-6EAA25E38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749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838200" y="3905833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Advanced Bioinformatics for Biotechnology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5630779" y="3884452"/>
            <a:ext cx="5723021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Bulk RNA 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EdgeR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Project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scRNA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Seurat Project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Ceren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Akkaya</a:t>
            </a: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978311</a:t>
            </a:r>
          </a:p>
        </p:txBody>
      </p:sp>
      <p:pic>
        <p:nvPicPr>
          <p:cNvPr id="4" name="Resim 3" descr="metin, yazı tipi, logo, daire içeren bir resim&#10;&#10;Açıklama otomatik olarak oluşturuldu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79" y="553454"/>
            <a:ext cx="7347610" cy="2469279"/>
          </a:xfrm>
          <a:prstGeom prst="rect">
            <a:avLst/>
          </a:prstGeom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7EEFACA-965B-708F-0173-E15B7870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0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739775" y="2267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Functional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Enrichment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Analysis,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Kidney</a:t>
            </a:r>
            <a:endParaRPr lang="tr-TR" sz="36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>
          <a:xfrm>
            <a:off x="0" y="650631"/>
            <a:ext cx="5157787" cy="823912"/>
          </a:xfrm>
        </p:spPr>
        <p:txBody>
          <a:bodyPr/>
          <a:lstStyle/>
          <a:p>
            <a:r>
              <a:rPr lang="tr-TR" dirty="0" err="1"/>
              <a:t>GO_Biological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2023</a:t>
            </a:r>
          </a:p>
          <a:p>
            <a:endParaRPr lang="tr-TR" dirty="0"/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" y="1062587"/>
            <a:ext cx="5314222" cy="2244282"/>
          </a:xfrm>
        </p:spPr>
      </p:pic>
      <p:sp>
        <p:nvSpPr>
          <p:cNvPr id="7" name="Metin Yer Tutucusu 6"/>
          <p:cNvSpPr>
            <a:spLocks noGrp="1"/>
          </p:cNvSpPr>
          <p:nvPr>
            <p:ph type="body" sz="quarter" idx="3"/>
          </p:nvPr>
        </p:nvSpPr>
        <p:spPr>
          <a:xfrm>
            <a:off x="6567854" y="650631"/>
            <a:ext cx="5183188" cy="823912"/>
          </a:xfrm>
        </p:spPr>
        <p:txBody>
          <a:bodyPr/>
          <a:lstStyle/>
          <a:p>
            <a:r>
              <a:rPr lang="tr-TR" dirty="0" err="1"/>
              <a:t>GO_Cellular</a:t>
            </a:r>
            <a:r>
              <a:rPr lang="tr-TR" dirty="0"/>
              <a:t> Component 2023</a:t>
            </a:r>
          </a:p>
          <a:p>
            <a:endParaRPr lang="tr-TR" dirty="0"/>
          </a:p>
        </p:txBody>
      </p:sp>
      <p:sp>
        <p:nvSpPr>
          <p:cNvPr id="8" name="İçerik Yer Tutucusu 7"/>
          <p:cNvSpPr>
            <a:spLocks noGrp="1"/>
          </p:cNvSpPr>
          <p:nvPr>
            <p:ph sz="quarter" idx="4"/>
          </p:nvPr>
        </p:nvSpPr>
        <p:spPr>
          <a:xfrm>
            <a:off x="70339" y="3727205"/>
            <a:ext cx="5183188" cy="42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 err="1"/>
              <a:t>GO_Molecular</a:t>
            </a:r>
            <a:r>
              <a:rPr lang="tr-TR" sz="2400" b="1" dirty="0"/>
              <a:t> </a:t>
            </a:r>
            <a:r>
              <a:rPr lang="tr-TR" sz="2400" b="1" dirty="0" err="1"/>
              <a:t>Function</a:t>
            </a:r>
            <a:r>
              <a:rPr lang="tr-TR" sz="2400" b="1" dirty="0"/>
              <a:t> 2023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00" y="1023860"/>
            <a:ext cx="6742857" cy="2847619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" y="4069656"/>
            <a:ext cx="6742857" cy="2847619"/>
          </a:xfrm>
          <a:prstGeom prst="rect">
            <a:avLst/>
          </a:prstGeom>
        </p:spPr>
      </p:pic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E3AA1703-0811-B3C2-C09F-804DF7BA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3100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89098" y="-59481"/>
            <a:ext cx="10515600" cy="763007"/>
          </a:xfrm>
        </p:spPr>
        <p:txBody>
          <a:bodyPr>
            <a:normAutofit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Functional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Enrichment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Analysis,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Liver</a:t>
            </a:r>
            <a:endParaRPr lang="tr-TR" sz="36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>
          <a:xfrm>
            <a:off x="0" y="820136"/>
            <a:ext cx="3966552" cy="370254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/>
              <a:t>Pathways</a:t>
            </a:r>
            <a:r>
              <a:rPr lang="tr-TR" dirty="0"/>
              <a:t>, </a:t>
            </a:r>
            <a:r>
              <a:rPr lang="tr-TR" dirty="0" err="1"/>
              <a:t>Bioplanet</a:t>
            </a:r>
            <a:r>
              <a:rPr lang="tr-TR" dirty="0"/>
              <a:t> 2019</a:t>
            </a:r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1296109"/>
            <a:ext cx="5487663" cy="2317529"/>
          </a:xfrm>
        </p:spPr>
      </p:pic>
      <p:sp>
        <p:nvSpPr>
          <p:cNvPr id="7" name="Metin Yer Tutucusu 6"/>
          <p:cNvSpPr>
            <a:spLocks noGrp="1"/>
          </p:cNvSpPr>
          <p:nvPr>
            <p:ph type="body" sz="quarter" idx="3"/>
          </p:nvPr>
        </p:nvSpPr>
        <p:spPr>
          <a:xfrm>
            <a:off x="6255850" y="478946"/>
            <a:ext cx="5165358" cy="711444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/>
              <a:t>Pathways</a:t>
            </a:r>
            <a:r>
              <a:rPr lang="tr-TR" dirty="0"/>
              <a:t>, </a:t>
            </a:r>
            <a:r>
              <a:rPr lang="tr-TR" dirty="0" err="1"/>
              <a:t>WikiPathway</a:t>
            </a:r>
            <a:r>
              <a:rPr lang="tr-TR" dirty="0"/>
              <a:t> 2021</a:t>
            </a:r>
          </a:p>
        </p:txBody>
      </p:sp>
      <p:sp>
        <p:nvSpPr>
          <p:cNvPr id="8" name="İçerik Yer Tutucusu 7"/>
          <p:cNvSpPr>
            <a:spLocks noGrp="1"/>
          </p:cNvSpPr>
          <p:nvPr>
            <p:ph sz="quarter" idx="4"/>
          </p:nvPr>
        </p:nvSpPr>
        <p:spPr>
          <a:xfrm>
            <a:off x="114312" y="3770561"/>
            <a:ext cx="3852240" cy="500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 err="1"/>
              <a:t>Pathways</a:t>
            </a:r>
            <a:r>
              <a:rPr lang="tr-TR" sz="2400" b="1" dirty="0"/>
              <a:t>, KEGG 2021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5" y="4271234"/>
            <a:ext cx="5898405" cy="2490994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76" y="1241953"/>
            <a:ext cx="6237155" cy="2634053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1A4A3894-4C1B-7347-BCD5-B941F08C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132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78894" y="-66093"/>
            <a:ext cx="10515600" cy="852854"/>
          </a:xfrm>
        </p:spPr>
        <p:txBody>
          <a:bodyPr>
            <a:normAutofit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Functional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Enrichment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Analysis,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Liver</a:t>
            </a:r>
            <a:endParaRPr lang="tr-TR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0" y="714499"/>
            <a:ext cx="5157787" cy="823912"/>
          </a:xfrm>
        </p:spPr>
        <p:txBody>
          <a:bodyPr/>
          <a:lstStyle/>
          <a:p>
            <a:r>
              <a:rPr lang="tr-TR" dirty="0" err="1"/>
              <a:t>GO_Biological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2023</a:t>
            </a: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" y="1640231"/>
            <a:ext cx="5157788" cy="2178218"/>
          </a:xfrm>
        </p:spPr>
      </p:pic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015160" y="714499"/>
            <a:ext cx="5183188" cy="823912"/>
          </a:xfrm>
        </p:spPr>
        <p:txBody>
          <a:bodyPr/>
          <a:lstStyle/>
          <a:p>
            <a:r>
              <a:rPr lang="tr-TR" dirty="0" err="1"/>
              <a:t>GO_Cellular</a:t>
            </a:r>
            <a:r>
              <a:rPr lang="tr-TR" dirty="0"/>
              <a:t> Component 2023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31872" y="3999362"/>
            <a:ext cx="5200773" cy="52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 err="1"/>
              <a:t>GO_Molecular</a:t>
            </a:r>
            <a:r>
              <a:rPr lang="tr-TR" sz="2400" b="1" dirty="0"/>
              <a:t> </a:t>
            </a:r>
            <a:r>
              <a:rPr lang="tr-TR" sz="2400" b="1" dirty="0" err="1"/>
              <a:t>Function</a:t>
            </a:r>
            <a:r>
              <a:rPr lang="tr-TR" sz="2400" b="1" dirty="0"/>
              <a:t> 2023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07" y="1624508"/>
            <a:ext cx="6668399" cy="281617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" y="4526779"/>
            <a:ext cx="5440551" cy="2297633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A2ABED9-5623-39E4-BFB5-4D709204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192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71A3A8-76FD-2383-481A-D474889E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74"/>
            <a:ext cx="10515600" cy="1325563"/>
          </a:xfrm>
        </p:spPr>
        <p:txBody>
          <a:bodyPr/>
          <a:lstStyle/>
          <a:p>
            <a:r>
              <a:rPr lang="tr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scRNA Seurat Project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F1EF5AC-AF3B-18C4-75F4-100DE2D8D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36CA9E0-2EF0-B536-8168-736465A5B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7" name="İçerik Yer Tutucusu 6" descr="metin, ekran görüntüsü, harita içeren bir resim&#10;&#10;Açıklama otomatik olarak oluşturuldu">
            <a:extLst>
              <a:ext uri="{FF2B5EF4-FFF2-40B4-BE49-F238E27FC236}">
                <a16:creationId xmlns:a16="http://schemas.microsoft.com/office/drawing/2014/main" id="{2F3DD44D-559C-CEB6-7135-7FC754A451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17" y="339180"/>
            <a:ext cx="4366170" cy="6496246"/>
          </a:xfrm>
          <a:prstGeom prst="rect">
            <a:avLst/>
          </a:prstGeom>
        </p:spPr>
      </p:pic>
      <p:pic>
        <p:nvPicPr>
          <p:cNvPr id="10" name="Resim 9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00F33622-864B-3A4B-87BF-0CDD8A57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071880"/>
            <a:ext cx="5867400" cy="5562600"/>
          </a:xfrm>
          <a:prstGeom prst="rect">
            <a:avLst/>
          </a:prstGeom>
        </p:spPr>
      </p:pic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8346D2F7-5837-6C95-23A8-EB27EE82BA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tr-IT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DCDE5CA-A1D2-C167-FE5D-251FDF33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29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95464D-DF6C-8F02-23C7-5C682991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8425"/>
            <a:ext cx="10515600" cy="887054"/>
          </a:xfrm>
        </p:spPr>
        <p:txBody>
          <a:bodyPr>
            <a:normAutofit/>
          </a:bodyPr>
          <a:lstStyle/>
          <a:p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single-cell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atlas of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mouse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brain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macrophages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reveals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unique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transcriptional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identities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shaped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by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ontogeny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tissue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200" b="0" i="0" u="none" strike="noStrike" dirty="0" err="1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environment</a:t>
            </a:r>
            <a:r>
              <a:rPr lang="tr-TR" sz="2200" b="0" i="0" u="none" strike="noStrike" dirty="0">
                <a:solidFill>
                  <a:srgbClr val="222222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tr-IT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9C89FF-4D01-F94E-ACB8-E0ECF8FD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71920"/>
            <a:ext cx="12114946" cy="386080"/>
          </a:xfrm>
        </p:spPr>
        <p:txBody>
          <a:bodyPr>
            <a:normAutofit/>
          </a:bodyPr>
          <a:lstStyle/>
          <a:p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Van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Hove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H.,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Martens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L.,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Scheyltjens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I. </a:t>
            </a:r>
            <a:r>
              <a:rPr lang="tr-TR" sz="8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A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single-cell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atlas of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mouse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brain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macrophages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reveals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unique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transcriptional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identities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shaped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by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ontogeny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and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tissue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environment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tr-TR" sz="800" b="0" i="1" u="none" strike="noStrike" dirty="0" err="1">
                <a:solidFill>
                  <a:srgbClr val="222222"/>
                </a:solidFill>
                <a:effectLst/>
                <a:latin typeface="-apple-system"/>
              </a:rPr>
              <a:t>Nat</a:t>
            </a:r>
            <a:r>
              <a:rPr lang="tr-TR" sz="8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tr-TR" sz="800" b="0" i="1" u="none" strike="noStrike" dirty="0" err="1">
                <a:solidFill>
                  <a:srgbClr val="222222"/>
                </a:solidFill>
                <a:effectLst/>
                <a:latin typeface="-apple-system"/>
              </a:rPr>
              <a:t>Neurosci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tr-TR" sz="800" b="1" i="0" u="none" strike="noStrike" dirty="0">
                <a:solidFill>
                  <a:srgbClr val="222222"/>
                </a:solidFill>
                <a:effectLst/>
                <a:latin typeface="-apple-system"/>
              </a:rPr>
              <a:t>22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1021–1035 (2019). 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https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://</a:t>
            </a:r>
            <a:r>
              <a:rPr lang="tr-TR" sz="8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tr-TR" sz="8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/10.1038/s41593-019-0393-4</a:t>
            </a:r>
            <a:endParaRPr lang="tr-IT" sz="800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726EBD1-37FC-F8E5-4A23-5BF874F51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tr-IT"/>
          </a:p>
        </p:txBody>
      </p:sp>
      <p:pic>
        <p:nvPicPr>
          <p:cNvPr id="8" name="İçerik Yer Tutucusu 7" descr="metin, sarı, harita içeren bir resim&#10;&#10;Açıklama otomatik olarak oluşturuldu">
            <a:extLst>
              <a:ext uri="{FF2B5EF4-FFF2-40B4-BE49-F238E27FC236}">
                <a16:creationId xmlns:a16="http://schemas.microsoft.com/office/drawing/2014/main" id="{48A1BDEA-EB1E-40B1-BAF8-0EFB48CEC3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8" y="2323904"/>
            <a:ext cx="4381413" cy="2920941"/>
          </a:xfrm>
          <a:prstGeom prst="rect">
            <a:avLst/>
          </a:prstGeom>
        </p:spPr>
      </p:pic>
      <p:pic>
        <p:nvPicPr>
          <p:cNvPr id="12" name="Resim 11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5813EBE-FB09-066A-5CE3-76E6D4E5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18" y="1238100"/>
            <a:ext cx="3924457" cy="5397185"/>
          </a:xfrm>
          <a:prstGeom prst="rect">
            <a:avLst/>
          </a:prstGeom>
        </p:spPr>
      </p:pic>
      <p:pic>
        <p:nvPicPr>
          <p:cNvPr id="24" name="İçerik Yer Tutucusu 23">
            <a:extLst>
              <a:ext uri="{FF2B5EF4-FFF2-40B4-BE49-F238E27FC236}">
                <a16:creationId xmlns:a16="http://schemas.microsoft.com/office/drawing/2014/main" id="{9D735CCD-EB0B-C6E5-07C4-FB6DAA47F1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63157" cy="770994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BB04243-9FE9-5353-5F80-637365E5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365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-1408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4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Marker </a:t>
            </a:r>
            <a:r>
              <a:rPr lang="tr-TR" sz="4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Genes</a:t>
            </a:r>
            <a:r>
              <a:rPr lang="tr-TR" sz="4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tr-TR" sz="4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Publication</a:t>
            </a:r>
            <a:endParaRPr lang="tr-TR" sz="4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0" y="772710"/>
            <a:ext cx="5183188" cy="823912"/>
          </a:xfrm>
        </p:spPr>
        <p:txBody>
          <a:bodyPr>
            <a:normAutofit/>
          </a:bodyPr>
          <a:lstStyle/>
          <a:p>
            <a:r>
              <a:rPr lang="tr-TR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Genes</a:t>
            </a:r>
            <a:r>
              <a:rPr lang="tr-TR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expressed</a:t>
            </a:r>
            <a:r>
              <a:rPr lang="tr-TR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Macrophages</a:t>
            </a:r>
            <a:r>
              <a:rPr lang="tr-TR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Monocytes</a:t>
            </a:r>
            <a:endParaRPr lang="tr-TR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7" name="İçerik Yer Tutucusu 6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DBBF780-04C0-1561-6667-D393BDADC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4" y="1652696"/>
            <a:ext cx="7039972" cy="4699030"/>
          </a:xfrm>
          <a:prstGeom prst="rect">
            <a:avLst/>
          </a:prstGeom>
        </p:spPr>
      </p:pic>
      <p:pic>
        <p:nvPicPr>
          <p:cNvPr id="4" name="İçerik Yer Tutucusu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38BA2118-5335-BA80-906E-A85D3C9179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87" y="1240740"/>
            <a:ext cx="5066600" cy="4982507"/>
          </a:xfrm>
          <a:prstGeom prst="rect">
            <a:avLst/>
          </a:prstGeom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78BB005E-E6E7-2720-3999-B24485ED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870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4C79AE-CCF9-00C9-50A8-D49391F7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59" y="158908"/>
            <a:ext cx="10307453" cy="634586"/>
          </a:xfrm>
        </p:spPr>
        <p:txBody>
          <a:bodyPr>
            <a:normAutofit fontScale="90000"/>
          </a:bodyPr>
          <a:lstStyle/>
          <a:p>
            <a:r>
              <a:rPr lang="tr-TR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Cell </a:t>
            </a:r>
            <a:r>
              <a:rPr lang="tr-TR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tr-TR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Control</a:t>
            </a:r>
            <a:endParaRPr lang="tr-IT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961217F-2CA8-58BE-429B-05D6ED99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3122" y="3823906"/>
            <a:ext cx="3875778" cy="1103694"/>
          </a:xfrm>
        </p:spPr>
        <p:txBody>
          <a:bodyPr>
            <a:normAutofit fontScale="92500" lnSpcReduction="10000"/>
          </a:bodyPr>
          <a:lstStyle/>
          <a:p>
            <a:endParaRPr lang="tr-IT" sz="1200" dirty="0"/>
          </a:p>
          <a:p>
            <a:r>
              <a:rPr lang="tr-TR" sz="1400" dirty="0" err="1"/>
              <a:t>Filtering</a:t>
            </a:r>
            <a:r>
              <a:rPr lang="tr-TR" sz="1400" dirty="0"/>
              <a:t> </a:t>
            </a:r>
            <a:r>
              <a:rPr lang="tr-TR" sz="1400" dirty="0" err="1"/>
              <a:t>Parameters</a:t>
            </a:r>
            <a:r>
              <a:rPr lang="tr-TR" sz="1400" dirty="0"/>
              <a:t> </a:t>
            </a:r>
            <a:r>
              <a:rPr lang="tr-TR" sz="1400" dirty="0" err="1"/>
              <a:t>that</a:t>
            </a:r>
            <a:r>
              <a:rPr lang="tr-TR" sz="1400" dirty="0"/>
              <a:t> I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400" dirty="0"/>
              <a:t>N</a:t>
            </a:r>
            <a:r>
              <a:rPr lang="tr-IT" sz="1400" dirty="0"/>
              <a:t>Feature_RNA &gt; 200 and nFeature_RNA &lt;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IT" sz="1400" dirty="0"/>
              <a:t>Percantage of mtRNA &lt; 5</a:t>
            </a:r>
          </a:p>
        </p:txBody>
      </p:sp>
      <p:pic>
        <p:nvPicPr>
          <p:cNvPr id="8" name="İçerik Yer Tutucusu 7" descr="ekran görüntüsü, diyagram, metin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E8052669-7C9A-2254-D0E9-0A6F39B68B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46" y="3677760"/>
            <a:ext cx="4479667" cy="3149341"/>
          </a:xfr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1E30C74-6830-9C09-1719-BC86D57CC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0812" y="5313521"/>
            <a:ext cx="2743200" cy="12253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Before</a:t>
            </a:r>
            <a:r>
              <a:rPr lang="tr-TR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filtering</a:t>
            </a:r>
            <a:r>
              <a:rPr lang="tr-TR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There are 5217 cells</a:t>
            </a:r>
            <a:endParaRPr lang="tr-TR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kumimoji="0" lang="tr-TR" altLang="tr-T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After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filtering</a:t>
            </a:r>
            <a:r>
              <a:rPr lang="tr-TR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5007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cells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remain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tr-TR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tr-TR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tr-IT" sz="2400" dirty="0"/>
          </a:p>
        </p:txBody>
      </p:sp>
      <p:pic>
        <p:nvPicPr>
          <p:cNvPr id="4" name="İçerik Yer Tutucusu 7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CAD33DA0-674F-22E5-4E3F-DD3A01F91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67" y="1063066"/>
            <a:ext cx="3331418" cy="2442035"/>
          </a:xfrm>
          <a:prstGeom prst="rect">
            <a:avLst/>
          </a:prstGeom>
        </p:spPr>
      </p:pic>
      <p:pic>
        <p:nvPicPr>
          <p:cNvPr id="7" name="İçerik Yer Tutucusu 9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FD6A1DA-A53F-00AA-528E-FF0A9A3F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9" y="1063066"/>
            <a:ext cx="3244822" cy="2345122"/>
          </a:xfrm>
          <a:prstGeom prst="rect">
            <a:avLst/>
          </a:prstGeom>
        </p:spPr>
      </p:pic>
      <p:pic>
        <p:nvPicPr>
          <p:cNvPr id="9" name="Resim 8" descr="metin, ekran görüntüsü, diyagram içeren bir resim&#10;&#10;Açıklama otomatik olarak oluşturuldu">
            <a:extLst>
              <a:ext uri="{FF2B5EF4-FFF2-40B4-BE49-F238E27FC236}">
                <a16:creationId xmlns:a16="http://schemas.microsoft.com/office/drawing/2014/main" id="{F7A8248D-456B-7448-BA16-2B5DC255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51" y="1146046"/>
            <a:ext cx="3410161" cy="2448321"/>
          </a:xfrm>
          <a:prstGeom prst="rect">
            <a:avLst/>
          </a:prstGeom>
        </p:spPr>
      </p:pic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E7D1CD58-9128-BF65-079F-CB1D08EB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128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C856F2-1B36-91CB-4C40-91703D1B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3C94EA4-F410-C6F7-F866-9DF7B31DB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8" name="İçerik Yer Tutucusu 7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E5FC8E61-87B5-81BD-B4DC-43DF3D344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1" y="1465413"/>
            <a:ext cx="5642439" cy="4044581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57684AE-95A6-B823-A057-7F1F4AC96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9" name="İçerik Yer Tutucusu 8" descr="ekran görüntüsü, metin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E5EC54B1-550D-4BE0-3EC6-64C9165D68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75" y="1465413"/>
            <a:ext cx="5751763" cy="4121675"/>
          </a:xfrm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E2FB14B-0A65-7DAF-E795-FF795A90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006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DCDB8-713D-9D6C-055A-959D98D1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6190"/>
            <a:ext cx="10515600" cy="1325563"/>
          </a:xfrm>
        </p:spPr>
        <p:txBody>
          <a:bodyPr/>
          <a:lstStyle/>
          <a:p>
            <a:r>
              <a:rPr lang="tr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Cell cycle phase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2F6715-8757-C183-06C1-EDD1333F5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8" name="İçerik Yer Tutucusu 7" descr="metin, harita, ekran görüntüsü, diyagram içeren bir resim&#10;&#10;Açıklama otomatik olarak oluşturuldu">
            <a:extLst>
              <a:ext uri="{FF2B5EF4-FFF2-40B4-BE49-F238E27FC236}">
                <a16:creationId xmlns:a16="http://schemas.microsoft.com/office/drawing/2014/main" id="{7CBF8745-C8BE-17CB-FF4B-7867ACB66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85" y="1531753"/>
            <a:ext cx="6393709" cy="4618739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88A748C-1DEA-FDDB-B23D-F5D549AB7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42F8331-8DE3-8F53-486D-8269C15133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6057E6E-0854-3F6E-9F96-E79A7E45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7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315E2E-9FF7-4830-2EBB-C7028A7C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Elbow Plot and First 5 PC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7DEC77F-BBFB-C6C3-B8A8-076C9205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6128" y="1978819"/>
            <a:ext cx="5157787" cy="368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28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PC_ 1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Positive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Csf1r, C1qa, C1qb, C1qc, Aif1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Cd24a, Wfdc21, Pglyrp1, Lcn2, Hmgb2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endParaRPr lang="tr-TR" sz="28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tr-TR" sz="28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PC_ 2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Positive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Retnlg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Mmp9, Mmp8,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Slpi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Pglyrp1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Stmn1,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Pclaf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Top2a, Rrm2, Ccna2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endParaRPr lang="tr-TR" sz="28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tr-TR" sz="28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PC_ 3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Positive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Ly6d,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Ighm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Cd79a, Cd79b, Iglc3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Hp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Lcn2, Ifitm6, Anxa1, Wfdc21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endParaRPr lang="tr-TR" sz="28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tr-TR" sz="28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PC_ 4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Positive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Cd79b, Cd79a, Ly6d, Ebf1,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Ighm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Nkg7, Ms4a4b,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Ctsw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Ccl5, Il2rb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endParaRPr lang="tr-TR" sz="28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tr-TR" sz="28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PC_ 5 </a:t>
            </a: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Positive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Gas6, Pf4, Cbr2, Igf1, Ltc4s </a:t>
            </a:r>
            <a:b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tr-TR" sz="28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S100a4, Ccr2, Lgals3, Ms4a4c, Crip1 </a:t>
            </a:r>
            <a:endParaRPr lang="tr-IT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451E13E-E69A-0C99-0E26-C4CB54CC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18</a:t>
            </a:fld>
            <a:endParaRPr lang="tr-TR"/>
          </a:p>
        </p:txBody>
      </p:sp>
      <p:pic>
        <p:nvPicPr>
          <p:cNvPr id="8" name="İçerik Yer Tutucusu 7" descr="çizgi, ekran görüntüsü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32904B75-9722-DA14-2624-5EABF7EE66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2" y="1977007"/>
            <a:ext cx="5070711" cy="3686400"/>
          </a:xfrm>
        </p:spPr>
      </p:pic>
    </p:spTree>
    <p:extLst>
      <p:ext uri="{BB962C8B-B14F-4D97-AF65-F5344CB8AC3E}">
        <p14:creationId xmlns:p14="http://schemas.microsoft.com/office/powerpoint/2010/main" val="342348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8084" y="161430"/>
            <a:ext cx="10515600" cy="1325563"/>
          </a:xfrm>
        </p:spPr>
        <p:txBody>
          <a:bodyPr>
            <a:normAutofit/>
          </a:bodyPr>
          <a:lstStyle/>
          <a:p>
            <a:r>
              <a:rPr lang="tr-TR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Bulk</a:t>
            </a:r>
            <a:r>
              <a:rPr lang="tr-TR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-RNA Project</a:t>
            </a:r>
            <a:br>
              <a:rPr lang="tr-TR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tr-TR" sz="32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tr-TR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Control</a:t>
            </a:r>
            <a:endParaRPr lang="tr-TR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Main </a:t>
            </a: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Parameters</a:t>
            </a: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US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RIN Number &gt; 6</a:t>
            </a:r>
            <a:endParaRPr lang="tr-TR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Fraction of rRNA &lt; 10%</a:t>
            </a:r>
            <a:endParaRPr lang="tr-TR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Percantage</a:t>
            </a:r>
            <a:r>
              <a:rPr lang="en-US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Uniquely Mapped Reads &gt; 85%</a:t>
            </a:r>
            <a:endParaRPr lang="tr-TR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tr-TR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tr-TR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D3073A46-3E93-33D6-0C85-B0120DD7B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004" y="1690688"/>
            <a:ext cx="4733449" cy="3807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Other</a:t>
            </a: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QC </a:t>
            </a: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Parameters</a:t>
            </a: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Sex</a:t>
            </a:r>
            <a:endParaRPr lang="tr-TR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Slice</a:t>
            </a: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17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organ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sz="17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ChrM</a:t>
            </a:r>
            <a:endParaRPr lang="tr-IT" sz="17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8" y="3811805"/>
            <a:ext cx="11480539" cy="2553260"/>
          </a:xfrm>
          <a:prstGeom prst="rect">
            <a:avLst/>
          </a:prstGeo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CF73EF-EEEB-1397-91BC-107D9957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017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0DDB8E-D3B0-68D9-01B0-324EC040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29" y="136525"/>
            <a:ext cx="10634142" cy="823912"/>
          </a:xfrm>
        </p:spPr>
        <p:txBody>
          <a:bodyPr>
            <a:noAutofit/>
          </a:bodyPr>
          <a:lstStyle/>
          <a:p>
            <a:r>
              <a:rPr lang="tr-IT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Different PCA and Resolution Settings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9508FA8-2187-3DE4-0AF4-E1DD2AD2E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54" y="1298177"/>
            <a:ext cx="5157787" cy="823912"/>
          </a:xfrm>
        </p:spPr>
        <p:txBody>
          <a:bodyPr/>
          <a:lstStyle/>
          <a:p>
            <a:r>
              <a:rPr lang="tr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PCA: 26, Resolution: 0.3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8390FCD-D237-6EC0-1D2F-D59A29F21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4398" y="1310378"/>
            <a:ext cx="5183188" cy="823912"/>
          </a:xfrm>
        </p:spPr>
        <p:txBody>
          <a:bodyPr/>
          <a:lstStyle/>
          <a:p>
            <a:r>
              <a:rPr lang="tr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PCA:36, Resolution: 0.5</a:t>
            </a:r>
          </a:p>
        </p:txBody>
      </p:sp>
      <p:pic>
        <p:nvPicPr>
          <p:cNvPr id="14" name="Resim 13" descr="metin, ekran görüntüsü, harita içeren bir resim&#10;&#10;Açıklama otomatik olarak oluşturuldu">
            <a:extLst>
              <a:ext uri="{FF2B5EF4-FFF2-40B4-BE49-F238E27FC236}">
                <a16:creationId xmlns:a16="http://schemas.microsoft.com/office/drawing/2014/main" id="{AF9089FF-AD9C-72D3-3701-D3DD5ADB2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52" y="2162551"/>
            <a:ext cx="5409797" cy="3867712"/>
          </a:xfrm>
          <a:prstGeom prst="rect">
            <a:avLst/>
          </a:prstGeom>
        </p:spPr>
      </p:pic>
      <p:pic>
        <p:nvPicPr>
          <p:cNvPr id="9" name="İçerik Yer Tutucusu 8" descr="metin, harit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0702829-39EA-F947-F950-93283C7B21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2233934"/>
            <a:ext cx="5277678" cy="3724946"/>
          </a:xfrm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A8611885-F58B-CBC9-DAA4-4A069408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013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733FCE-9A96-6B98-5E7F-74CDADF9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2E4A4B2-3AC2-C890-66F8-8324C90C7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8" name="İçerik Yer Tutucusu 7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49BAE577-8339-36DA-5D95-546AADCB2D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45" y="1562987"/>
            <a:ext cx="6358540" cy="4659111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E9C7E34-6D17-130E-33B1-7E57154E1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14" name="Resim 13" descr="metin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36F0379E-EED2-4490-D749-F42D3CF0A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4" y="0"/>
            <a:ext cx="4943697" cy="3498963"/>
          </a:xfrm>
          <a:prstGeom prst="rect">
            <a:avLst/>
          </a:prstGeom>
        </p:spPr>
      </p:pic>
      <p:pic>
        <p:nvPicPr>
          <p:cNvPr id="16" name="Resim 15" descr="metin, öykü gelişim çizgisi; kumpas; grafiğini çıkarma, ekran görüntüsü, diyagram içeren bir resim&#10;&#10;Açıklama otomatik olarak oluşturuldu">
            <a:extLst>
              <a:ext uri="{FF2B5EF4-FFF2-40B4-BE49-F238E27FC236}">
                <a16:creationId xmlns:a16="http://schemas.microsoft.com/office/drawing/2014/main" id="{FA176775-352D-C717-2104-0AB8D4AF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5" y="3639600"/>
            <a:ext cx="4706016" cy="3218400"/>
          </a:xfrm>
          <a:prstGeom prst="rect">
            <a:avLst/>
          </a:prstGeom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8E78DB-933B-F460-9E63-2D020EA2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530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7BB643-27A1-3680-4F84-D8CC0D7C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3"/>
            <a:ext cx="10515600" cy="1325563"/>
          </a:xfrm>
        </p:spPr>
        <p:txBody>
          <a:bodyPr/>
          <a:lstStyle/>
          <a:p>
            <a:r>
              <a:rPr lang="tr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Heatmap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D2AB31C-A820-EF79-0BE7-4C0C699E6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8" name="İçerik Yer Tutucusu 7" descr="metin, ekran görüntüsü, mor, renklilik içeren bir resim&#10;&#10;Açıklama otomatik olarak oluşturuldu">
            <a:extLst>
              <a:ext uri="{FF2B5EF4-FFF2-40B4-BE49-F238E27FC236}">
                <a16:creationId xmlns:a16="http://schemas.microsoft.com/office/drawing/2014/main" id="{79BF9E69-6EDB-1A95-520A-8858188C6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1" y="1149164"/>
            <a:ext cx="6829020" cy="4747239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2805AF5-018B-7022-9BE6-B03766845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6F4B595-AA90-5989-DD54-8EB92F9F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21</a:t>
            </a:fld>
            <a:endParaRPr lang="tr-TR"/>
          </a:p>
        </p:txBody>
      </p:sp>
      <p:pic>
        <p:nvPicPr>
          <p:cNvPr id="7" name="İçerik Yer Tutucusu 8" descr="metin, harit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A4757F5-0C4B-C72B-4D0D-E8C201AE23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91" y="1839584"/>
            <a:ext cx="4503918" cy="3178832"/>
          </a:xfrm>
        </p:spPr>
      </p:pic>
    </p:spTree>
    <p:extLst>
      <p:ext uri="{BB962C8B-B14F-4D97-AF65-F5344CB8AC3E}">
        <p14:creationId xmlns:p14="http://schemas.microsoft.com/office/powerpoint/2010/main" val="298120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E05681-A18A-4B64-3E26-08B37463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IT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9587DA9-9181-D6B8-F3A1-6240F1CD9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8" name="İçerik Yer Tutucusu 7" descr="metin, harita, diyagram içeren bir resim&#10;&#10;Açıklama otomatik olarak oluşturuldu">
            <a:extLst>
              <a:ext uri="{FF2B5EF4-FFF2-40B4-BE49-F238E27FC236}">
                <a16:creationId xmlns:a16="http://schemas.microsoft.com/office/drawing/2014/main" id="{4AD0E4F2-78DF-FAAF-D271-8D7A714A9F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019"/>
            <a:ext cx="5831716" cy="4051962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549971F-DB1E-4EF2-C6CD-0F205679E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tr-IT"/>
          </a:p>
        </p:txBody>
      </p:sp>
      <p:pic>
        <p:nvPicPr>
          <p:cNvPr id="12" name="Resim 11" descr="metin, harita, diyagram içeren bir resim&#10;&#10;Açıklama otomatik olarak oluşturuldu">
            <a:extLst>
              <a:ext uri="{FF2B5EF4-FFF2-40B4-BE49-F238E27FC236}">
                <a16:creationId xmlns:a16="http://schemas.microsoft.com/office/drawing/2014/main" id="{42B97D91-8CC5-C56B-B0A2-EE8B7623F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63" y="310703"/>
            <a:ext cx="4018468" cy="2740919"/>
          </a:xfrm>
          <a:prstGeom prst="rect">
            <a:avLst/>
          </a:prstGeom>
        </p:spPr>
      </p:pic>
      <p:pic>
        <p:nvPicPr>
          <p:cNvPr id="6" name="Resim 5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2ECA9049-0CED-7188-128B-16C4AB154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19462"/>
            <a:ext cx="5736925" cy="3668400"/>
          </a:xfrm>
          <a:prstGeom prst="rect">
            <a:avLst/>
          </a:prstGeom>
        </p:spPr>
      </p:pic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9ED5927F-58BA-A3BE-D781-B6B2A23F1B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tr-IT" dirty="0"/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CEB2E525-DFAC-11E7-A0FA-2754A812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032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44526" y="95833"/>
            <a:ext cx="9985744" cy="43409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Normalization</a:t>
            </a:r>
            <a:endParaRPr lang="tr-TR" sz="36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233605CE-B3CA-6666-BCFF-BA522F81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1986" y="1130300"/>
            <a:ext cx="6157744" cy="708008"/>
          </a:xfrm>
        </p:spPr>
        <p:txBody>
          <a:bodyPr>
            <a:normAutofit fontScale="85000" lnSpcReduction="20000"/>
          </a:bodyPr>
          <a:lstStyle/>
          <a:p>
            <a:r>
              <a:rPr lang="tr-TR" sz="200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Before</a:t>
            </a:r>
            <a:r>
              <a:rPr lang="tr-TR" sz="200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Normalization</a:t>
            </a:r>
            <a:r>
              <a:rPr lang="tr-TR" sz="200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This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just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distribution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original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count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divided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by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library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size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transformed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into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cpm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line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boxplot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shows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median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each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replicate’s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expression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tr-TR" sz="2000" dirty="0">
              <a:solidFill>
                <a:srgbClr val="333333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tr-IT" sz="1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8" y="3838934"/>
            <a:ext cx="5745340" cy="2882541"/>
          </a:xfr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B3E165-9CAF-D69E-63D0-4BEB255FD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71986" y="4696738"/>
            <a:ext cx="6269886" cy="206542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tr-TR" sz="1600" b="1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After</a:t>
            </a:r>
            <a:r>
              <a:rPr lang="tr-TR" sz="1600" b="1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1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Normalization</a:t>
            </a:r>
            <a:r>
              <a:rPr lang="tr-TR" sz="1600" b="1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Median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replicates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become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more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less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equal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value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tr-TR" sz="1600" dirty="0" err="1">
                <a:solidFill>
                  <a:srgbClr val="333333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utliers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didn’t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change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tr-TR" sz="1600" dirty="0" err="1">
                <a:solidFill>
                  <a:srgbClr val="333333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change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happens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middle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16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boxplot</a:t>
            </a:r>
            <a:r>
              <a:rPr lang="tr-TR" sz="16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  <a:p>
            <a:pPr marL="0" indent="0">
              <a:buNone/>
            </a:pPr>
            <a:r>
              <a:rPr lang="tr-IT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METHOD IS TMM NORMALIZATION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7BD8176-56C9-646B-CF3C-E0FBC75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" y="706508"/>
            <a:ext cx="5734570" cy="2955842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32" y="2110540"/>
            <a:ext cx="3425935" cy="20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0953" y="1"/>
            <a:ext cx="10515600" cy="800099"/>
          </a:xfrm>
        </p:spPr>
        <p:txBody>
          <a:bodyPr>
            <a:normAutofit/>
          </a:bodyPr>
          <a:lstStyle/>
          <a:p>
            <a:pPr algn="ctr"/>
            <a:r>
              <a:rPr lang="tr-TR" sz="32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Two</a:t>
            </a:r>
            <a:r>
              <a:rPr lang="tr-TR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Dimensional</a:t>
            </a:r>
            <a:r>
              <a:rPr lang="tr-TR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Projection</a:t>
            </a:r>
            <a:endParaRPr lang="tr-TR" sz="32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3" y="554502"/>
            <a:ext cx="5087827" cy="332106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85" y="565135"/>
            <a:ext cx="5218982" cy="349292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82" y="3775514"/>
            <a:ext cx="4701200" cy="327953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76" y="4341605"/>
            <a:ext cx="2415749" cy="223285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62" y="4341604"/>
            <a:ext cx="937341" cy="2232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690B3D77-3CA1-6AA0-90B8-1205BD98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39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225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accent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BCV PLOT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" y="1341768"/>
            <a:ext cx="6651621" cy="3977601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621CDA-4A58-FEF1-DAB1-82F876CFB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3585" y="1804360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b="1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Estimate</a:t>
            </a:r>
            <a:r>
              <a:rPr lang="tr-TR" sz="2000" b="1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1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Dispersion</a:t>
            </a:r>
            <a:r>
              <a:rPr lang="tr-TR" sz="2000" b="1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This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plot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explains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relationship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between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average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expression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variability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Underline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statistical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model is NB </a:t>
            </a:r>
            <a:r>
              <a:rPr lang="tr-TR" sz="20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distribution</a:t>
            </a:r>
            <a:r>
              <a:rPr lang="tr-TR" sz="20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endParaRPr lang="tr-IT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375676C-08E5-DD76-0CDA-3386A955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732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36995" y="340242"/>
            <a:ext cx="4139313" cy="762037"/>
          </a:xfrm>
        </p:spPr>
        <p:txBody>
          <a:bodyPr/>
          <a:lstStyle/>
          <a:p>
            <a:r>
              <a:rPr lang="tr-TR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 </a:t>
            </a:r>
            <a:r>
              <a:rPr lang="tr-TR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Genes</a:t>
            </a:r>
            <a:endParaRPr lang="tr-TR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E8CB3B3-275D-CB0F-88DD-549049EF8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1282" y="5607223"/>
            <a:ext cx="2448441" cy="1114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logCPM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&gt; 0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because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when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it is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it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means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are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very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low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expression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any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1400" b="0" i="0" u="none" strike="noStrike" dirty="0" err="1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meaning</a:t>
            </a:r>
            <a:r>
              <a:rPr lang="tr-TR" sz="1400" b="0" i="0" u="none" strike="noStrike" dirty="0">
                <a:solidFill>
                  <a:srgbClr val="333333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tr-IT" sz="1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graphicFrame>
        <p:nvGraphicFramePr>
          <p:cNvPr id="7" name="Tablo 7">
            <a:extLst>
              <a:ext uri="{FF2B5EF4-FFF2-40B4-BE49-F238E27FC236}">
                <a16:creationId xmlns:a16="http://schemas.microsoft.com/office/drawing/2014/main" id="{C3ABDE42-20B5-97BA-08B6-3915A8724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80003"/>
              </p:ext>
            </p:extLst>
          </p:nvPr>
        </p:nvGraphicFramePr>
        <p:xfrm>
          <a:off x="168349" y="4323101"/>
          <a:ext cx="832706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310">
                  <a:extLst>
                    <a:ext uri="{9D8B030D-6E8A-4147-A177-3AD203B41FA5}">
                      <a16:colId xmlns:a16="http://schemas.microsoft.com/office/drawing/2014/main" val="3737238298"/>
                    </a:ext>
                  </a:extLst>
                </a:gridCol>
                <a:gridCol w="2085252">
                  <a:extLst>
                    <a:ext uri="{9D8B030D-6E8A-4147-A177-3AD203B41FA5}">
                      <a16:colId xmlns:a16="http://schemas.microsoft.com/office/drawing/2014/main" val="3352880110"/>
                    </a:ext>
                  </a:extLst>
                </a:gridCol>
                <a:gridCol w="2085252">
                  <a:extLst>
                    <a:ext uri="{9D8B030D-6E8A-4147-A177-3AD203B41FA5}">
                      <a16:colId xmlns:a16="http://schemas.microsoft.com/office/drawing/2014/main" val="666665591"/>
                    </a:ext>
                  </a:extLst>
                </a:gridCol>
                <a:gridCol w="2085252">
                  <a:extLst>
                    <a:ext uri="{9D8B030D-6E8A-4147-A177-3AD203B41FA5}">
                      <a16:colId xmlns:a16="http://schemas.microsoft.com/office/drawing/2014/main" val="1951831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One tissue type according to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Brain_Both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Kidney_Both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Liver_Both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16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Number of 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1144</a:t>
                      </a:r>
                    </a:p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Top Gene is </a:t>
                      </a:r>
                      <a:r>
                        <a:rPr lang="tr-IT" sz="1600" i="1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PMP2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399</a:t>
                      </a:r>
                    </a:p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Top Gene is </a:t>
                      </a:r>
                      <a:r>
                        <a:rPr lang="tr-IT" sz="1600" i="1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HNF1B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727</a:t>
                      </a:r>
                    </a:p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Top Gene is </a:t>
                      </a:r>
                      <a:r>
                        <a:rPr lang="tr-IT" sz="1600" i="1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KNG1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720703"/>
                  </a:ext>
                </a:extLst>
              </a:tr>
            </a:tbl>
          </a:graphicData>
        </a:graphic>
      </p:graphicFrame>
      <p:graphicFrame>
        <p:nvGraphicFramePr>
          <p:cNvPr id="10" name="Tablo 10">
            <a:extLst>
              <a:ext uri="{FF2B5EF4-FFF2-40B4-BE49-F238E27FC236}">
                <a16:creationId xmlns:a16="http://schemas.microsoft.com/office/drawing/2014/main" id="{9AD9CAF1-FE21-1D53-ADDF-068294B6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39353"/>
              </p:ext>
            </p:extLst>
          </p:nvPr>
        </p:nvGraphicFramePr>
        <p:xfrm>
          <a:off x="8613258" y="4323101"/>
          <a:ext cx="3496930" cy="224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930">
                  <a:extLst>
                    <a:ext uri="{9D8B030D-6E8A-4147-A177-3AD203B41FA5}">
                      <a16:colId xmlns:a16="http://schemas.microsoft.com/office/drawing/2014/main" val="2712283456"/>
                    </a:ext>
                  </a:extLst>
                </a:gridCol>
              </a:tblGrid>
              <a:tr h="551706">
                <a:tc>
                  <a:txBody>
                    <a:bodyPr/>
                    <a:lstStyle/>
                    <a:p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Results are filtered with: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94027"/>
                  </a:ext>
                </a:extLst>
              </a:tr>
              <a:tr h="848202">
                <a:tc>
                  <a:txBody>
                    <a:bodyPr/>
                    <a:lstStyle/>
                    <a:p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Genes who starts with;</a:t>
                      </a:r>
                    </a:p>
                    <a:p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LOC, LINC, MIR, SNORD, RPL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6655"/>
                  </a:ext>
                </a:extLst>
              </a:tr>
              <a:tr h="848202">
                <a:tc>
                  <a:txBody>
                    <a:bodyPr/>
                    <a:lstStyle/>
                    <a:p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logCPM &gt; 0 </a:t>
                      </a:r>
                    </a:p>
                    <a:p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FDR &lt; 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70259"/>
                  </a:ext>
                </a:extLst>
              </a:tr>
            </a:tbl>
          </a:graphicData>
        </a:graphic>
      </p:graphicFrame>
      <p:graphicFrame>
        <p:nvGraphicFramePr>
          <p:cNvPr id="11" name="Tablo 11">
            <a:extLst>
              <a:ext uri="{FF2B5EF4-FFF2-40B4-BE49-F238E27FC236}">
                <a16:creationId xmlns:a16="http://schemas.microsoft.com/office/drawing/2014/main" id="{8427344E-B249-2011-933A-C782EC0FC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46960"/>
              </p:ext>
            </p:extLst>
          </p:nvPr>
        </p:nvGraphicFramePr>
        <p:xfrm>
          <a:off x="168349" y="1394843"/>
          <a:ext cx="893016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893">
                  <a:extLst>
                    <a:ext uri="{9D8B030D-6E8A-4147-A177-3AD203B41FA5}">
                      <a16:colId xmlns:a16="http://schemas.microsoft.com/office/drawing/2014/main" val="2386139509"/>
                    </a:ext>
                  </a:extLst>
                </a:gridCol>
                <a:gridCol w="2007191">
                  <a:extLst>
                    <a:ext uri="{9D8B030D-6E8A-4147-A177-3AD203B41FA5}">
                      <a16:colId xmlns:a16="http://schemas.microsoft.com/office/drawing/2014/main" val="1634019861"/>
                    </a:ext>
                  </a:extLst>
                </a:gridCol>
                <a:gridCol w="2232542">
                  <a:extLst>
                    <a:ext uri="{9D8B030D-6E8A-4147-A177-3AD203B41FA5}">
                      <a16:colId xmlns:a16="http://schemas.microsoft.com/office/drawing/2014/main" val="1854015347"/>
                    </a:ext>
                  </a:extLst>
                </a:gridCol>
                <a:gridCol w="2232542">
                  <a:extLst>
                    <a:ext uri="{9D8B030D-6E8A-4147-A177-3AD203B41FA5}">
                      <a16:colId xmlns:a16="http://schemas.microsoft.com/office/drawing/2014/main" val="106456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Number </a:t>
                      </a:r>
                    </a:p>
                    <a:p>
                      <a:pPr algn="ctr"/>
                      <a:r>
                        <a:rPr lang="tr-TR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O</a:t>
                      </a:r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f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-1*Brain vs 1*Kidney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-1*Brain vs 1*Liver</a:t>
                      </a:r>
                    </a:p>
                    <a:p>
                      <a:pPr algn="ctr"/>
                      <a:endParaRPr lang="tr-IT" sz="1600" dirty="0">
                        <a:latin typeface="Apple Symbols" panose="02000000000000000000" pitchFamily="2" charset="-79"/>
                        <a:ea typeface="Apple Symbols" panose="02000000000000000000" pitchFamily="2" charset="-79"/>
                        <a:cs typeface="Apple Symbols" panose="020000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IT" sz="18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-1*Kidney vs 1*Liver</a:t>
                      </a:r>
                    </a:p>
                    <a:p>
                      <a:pPr algn="ctr"/>
                      <a:endParaRPr lang="tr-IT" sz="1600" dirty="0">
                        <a:latin typeface="Apple Symbols" panose="02000000000000000000" pitchFamily="2" charset="-79"/>
                        <a:ea typeface="Apple Symbols" panose="02000000000000000000" pitchFamily="2" charset="-79"/>
                        <a:cs typeface="Apple Symbols" panose="020000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7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Down Regulated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1697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3438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1434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Not Significant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20147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17363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21011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79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Up Regulated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1652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2695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IT" sz="1600" dirty="0"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1051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082327"/>
                  </a:ext>
                </a:extLst>
              </a:tr>
            </a:tbl>
          </a:graphicData>
        </a:graphic>
      </p:graphicFrame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4177B667-3B41-14D9-71C2-BEDF12351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83701" y="1420243"/>
            <a:ext cx="2826488" cy="2034157"/>
          </a:xfrm>
        </p:spPr>
        <p:txBody>
          <a:bodyPr/>
          <a:lstStyle/>
          <a:p>
            <a:endParaRPr lang="tr-IT" dirty="0"/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AB8A3C61-F8AA-7318-5260-66988264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38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145318"/>
            <a:ext cx="10515600" cy="663575"/>
          </a:xfrm>
        </p:spPr>
        <p:txBody>
          <a:bodyPr>
            <a:normAutofit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Functional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Enrichment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Analysis, Brain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idx="1"/>
          </p:nvPr>
        </p:nvSpPr>
        <p:spPr>
          <a:xfrm>
            <a:off x="25399" y="1453113"/>
            <a:ext cx="5157787" cy="411956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Pathways</a:t>
            </a:r>
            <a:r>
              <a:rPr lang="tr-TR" dirty="0"/>
              <a:t>, </a:t>
            </a:r>
            <a:r>
              <a:rPr lang="tr-TR" dirty="0" err="1"/>
              <a:t>Bioplanet</a:t>
            </a:r>
            <a:r>
              <a:rPr lang="tr-TR" dirty="0"/>
              <a:t> 2019</a:t>
            </a:r>
          </a:p>
          <a:p>
            <a:endParaRPr lang="tr-TR" dirty="0"/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" y="1453113"/>
            <a:ext cx="5349248" cy="2301202"/>
          </a:xfrm>
        </p:spPr>
      </p:pic>
      <p:sp>
        <p:nvSpPr>
          <p:cNvPr id="6" name="Metin Yer Tutucusu 5"/>
          <p:cNvSpPr>
            <a:spLocks noGrp="1"/>
          </p:cNvSpPr>
          <p:nvPr>
            <p:ph type="body" sz="quarter" idx="3"/>
          </p:nvPr>
        </p:nvSpPr>
        <p:spPr>
          <a:xfrm>
            <a:off x="6097588" y="1041157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Pathways</a:t>
            </a:r>
            <a:r>
              <a:rPr lang="tr-TR" dirty="0"/>
              <a:t>, </a:t>
            </a:r>
            <a:r>
              <a:rPr lang="tr-TR" dirty="0" err="1"/>
              <a:t>WikiPathway</a:t>
            </a:r>
            <a:r>
              <a:rPr lang="tr-TR" dirty="0"/>
              <a:t> 2021</a:t>
            </a:r>
          </a:p>
          <a:p>
            <a:endParaRPr lang="tr-TR" dirty="0"/>
          </a:p>
        </p:txBody>
      </p:sp>
      <p:sp>
        <p:nvSpPr>
          <p:cNvPr id="7" name="İçerik Yer Tutucusu 6"/>
          <p:cNvSpPr>
            <a:spLocks noGrp="1"/>
          </p:cNvSpPr>
          <p:nvPr>
            <p:ph sz="quarter" idx="4"/>
          </p:nvPr>
        </p:nvSpPr>
        <p:spPr>
          <a:xfrm>
            <a:off x="0" y="3921686"/>
            <a:ext cx="5095265" cy="459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 err="1"/>
              <a:t>Pathways</a:t>
            </a:r>
            <a:r>
              <a:rPr lang="tr-TR" sz="2400" b="1" dirty="0"/>
              <a:t>, KEGG 2021</a:t>
            </a:r>
          </a:p>
          <a:p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49" y="1371600"/>
            <a:ext cx="6581944" cy="277966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" y="4318634"/>
            <a:ext cx="6121828" cy="2585348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DBF79E41-C4AD-378A-00AA-1A012BDB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495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739775" y="0"/>
            <a:ext cx="10515600" cy="522898"/>
          </a:xfrm>
        </p:spPr>
        <p:txBody>
          <a:bodyPr>
            <a:noAutofit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Functional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Enrichment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Analysis, Brain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>
          <a:xfrm>
            <a:off x="0" y="793140"/>
            <a:ext cx="5856898" cy="823912"/>
          </a:xfrm>
        </p:spPr>
        <p:txBody>
          <a:bodyPr/>
          <a:lstStyle/>
          <a:p>
            <a:r>
              <a:rPr lang="tr-TR" dirty="0" err="1"/>
              <a:t>GO_Biological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2023</a:t>
            </a:r>
          </a:p>
          <a:p>
            <a:endParaRPr lang="tr-TR" dirty="0"/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" y="1205096"/>
            <a:ext cx="5157787" cy="2287832"/>
          </a:xfrm>
        </p:spPr>
      </p:pic>
      <p:sp>
        <p:nvSpPr>
          <p:cNvPr id="7" name="Metin Yer Tutucusu 6"/>
          <p:cNvSpPr>
            <a:spLocks noGrp="1"/>
          </p:cNvSpPr>
          <p:nvPr>
            <p:ph type="body" sz="quarter" idx="3"/>
          </p:nvPr>
        </p:nvSpPr>
        <p:spPr>
          <a:xfrm>
            <a:off x="6682154" y="690074"/>
            <a:ext cx="5183188" cy="823912"/>
          </a:xfrm>
        </p:spPr>
        <p:txBody>
          <a:bodyPr/>
          <a:lstStyle/>
          <a:p>
            <a:r>
              <a:rPr lang="tr-TR" dirty="0" err="1"/>
              <a:t>GO_Cellular</a:t>
            </a:r>
            <a:r>
              <a:rPr lang="tr-TR" dirty="0"/>
              <a:t> Component 2023</a:t>
            </a:r>
          </a:p>
          <a:p>
            <a:endParaRPr lang="tr-TR" dirty="0"/>
          </a:p>
        </p:txBody>
      </p:sp>
      <p:sp>
        <p:nvSpPr>
          <p:cNvPr id="8" name="İçerik Yer Tutucusu 7"/>
          <p:cNvSpPr>
            <a:spLocks noGrp="1"/>
          </p:cNvSpPr>
          <p:nvPr>
            <p:ph sz="quarter" idx="4"/>
          </p:nvPr>
        </p:nvSpPr>
        <p:spPr>
          <a:xfrm>
            <a:off x="70948" y="3702583"/>
            <a:ext cx="5183188" cy="48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 err="1"/>
              <a:t>GO_Molecular</a:t>
            </a:r>
            <a:r>
              <a:rPr lang="tr-TR" sz="2400" b="1" dirty="0"/>
              <a:t> </a:t>
            </a:r>
            <a:r>
              <a:rPr lang="tr-TR" sz="2400" b="1" dirty="0" err="1"/>
              <a:t>Function</a:t>
            </a:r>
            <a:r>
              <a:rPr lang="tr-TR" sz="2400" b="1" dirty="0"/>
              <a:t> 2023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90" y="1132942"/>
            <a:ext cx="6742857" cy="2847619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" y="4054681"/>
            <a:ext cx="6637959" cy="2803319"/>
          </a:xfrm>
          <a:prstGeom prst="rect">
            <a:avLst/>
          </a:prstGeom>
        </p:spPr>
      </p:pic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3DBAED37-8AE9-277A-7989-04F8CEA7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63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74980"/>
            <a:ext cx="10515600" cy="461352"/>
          </a:xfrm>
        </p:spPr>
        <p:txBody>
          <a:bodyPr>
            <a:noAutofit/>
          </a:bodyPr>
          <a:lstStyle/>
          <a:p>
            <a:pPr algn="ctr"/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Functional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Enrichment</a:t>
            </a:r>
            <a:r>
              <a:rPr lang="tr-TR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Analysis, </a:t>
            </a:r>
            <a:r>
              <a:rPr lang="tr-TR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Kidney</a:t>
            </a:r>
            <a:endParaRPr lang="tr-TR" sz="36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Metin Yer Tutucusu 3"/>
          <p:cNvSpPr>
            <a:spLocks noGrp="1"/>
          </p:cNvSpPr>
          <p:nvPr>
            <p:ph type="body" idx="1"/>
          </p:nvPr>
        </p:nvSpPr>
        <p:spPr>
          <a:xfrm>
            <a:off x="92442" y="696791"/>
            <a:ext cx="5157787" cy="823912"/>
          </a:xfrm>
        </p:spPr>
        <p:txBody>
          <a:bodyPr/>
          <a:lstStyle/>
          <a:p>
            <a:r>
              <a:rPr lang="tr-TR" dirty="0" err="1"/>
              <a:t>Pathways</a:t>
            </a:r>
            <a:r>
              <a:rPr lang="tr-TR" dirty="0"/>
              <a:t>, </a:t>
            </a:r>
            <a:r>
              <a:rPr lang="tr-TR" dirty="0" err="1"/>
              <a:t>Bioplanet</a:t>
            </a:r>
            <a:r>
              <a:rPr lang="tr-TR" dirty="0"/>
              <a:t> 2019</a:t>
            </a:r>
          </a:p>
          <a:p>
            <a:endParaRPr lang="tr-TR" dirty="0"/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2" y="1108747"/>
            <a:ext cx="5157787" cy="2178217"/>
          </a:xfrm>
        </p:spPr>
      </p:pic>
      <p:sp>
        <p:nvSpPr>
          <p:cNvPr id="6" name="Metin Yer Tutucusu 5"/>
          <p:cNvSpPr>
            <a:spLocks noGrp="1"/>
          </p:cNvSpPr>
          <p:nvPr>
            <p:ph type="body" sz="quarter" idx="3"/>
          </p:nvPr>
        </p:nvSpPr>
        <p:spPr>
          <a:xfrm>
            <a:off x="6497516" y="696791"/>
            <a:ext cx="5183188" cy="823912"/>
          </a:xfrm>
        </p:spPr>
        <p:txBody>
          <a:bodyPr/>
          <a:lstStyle/>
          <a:p>
            <a:r>
              <a:rPr lang="tr-TR" dirty="0" err="1"/>
              <a:t>Pathways</a:t>
            </a:r>
            <a:r>
              <a:rPr lang="tr-TR" dirty="0"/>
              <a:t>, </a:t>
            </a:r>
            <a:r>
              <a:rPr lang="tr-TR" dirty="0" err="1"/>
              <a:t>WikiPathway</a:t>
            </a:r>
            <a:r>
              <a:rPr lang="tr-TR" dirty="0"/>
              <a:t> 2021</a:t>
            </a:r>
          </a:p>
          <a:p>
            <a:endParaRPr lang="tr-TR" dirty="0"/>
          </a:p>
        </p:txBody>
      </p:sp>
      <p:sp>
        <p:nvSpPr>
          <p:cNvPr id="7" name="İçerik Yer Tutucusu 6"/>
          <p:cNvSpPr>
            <a:spLocks noGrp="1"/>
          </p:cNvSpPr>
          <p:nvPr>
            <p:ph sz="quarter" idx="4"/>
          </p:nvPr>
        </p:nvSpPr>
        <p:spPr>
          <a:xfrm>
            <a:off x="79741" y="3622787"/>
            <a:ext cx="5183188" cy="3875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sz="2400" b="1" dirty="0" err="1"/>
              <a:t>Pathways</a:t>
            </a:r>
            <a:r>
              <a:rPr lang="tr-TR" sz="2400" b="1" dirty="0"/>
              <a:t>, KEGG 2021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43" y="1024133"/>
            <a:ext cx="6742857" cy="2847619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2" y="4010381"/>
            <a:ext cx="6742857" cy="2847619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1DDF451E-1BD3-0245-2AA8-0FE75604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868D-B801-49EF-AAC3-6EAA25E384BF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651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{976EB77D-3C1C-9243-9BE0-C593F130251B}tf10001069</Template>
  <TotalTime>22924</TotalTime>
  <Words>690</Words>
  <Application>Microsoft Macintosh PowerPoint</Application>
  <PresentationFormat>Geniş ekran</PresentationFormat>
  <Paragraphs>130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31" baseType="lpstr">
      <vt:lpstr>-apple-system</vt:lpstr>
      <vt:lpstr>Apple Symbols</vt:lpstr>
      <vt:lpstr>Arial</vt:lpstr>
      <vt:lpstr>Calibri</vt:lpstr>
      <vt:lpstr>Calibri Light</vt:lpstr>
      <vt:lpstr>Symbol</vt:lpstr>
      <vt:lpstr>Wingdings</vt:lpstr>
      <vt:lpstr>Office Teması</vt:lpstr>
      <vt:lpstr>Advanced Bioinformatics for Biotechnology</vt:lpstr>
      <vt:lpstr>Bulk-RNA Project Quality Control</vt:lpstr>
      <vt:lpstr>Normalization</vt:lpstr>
      <vt:lpstr>Two Dimensional Projection</vt:lpstr>
      <vt:lpstr>BCV PLOT</vt:lpstr>
      <vt:lpstr>DE Genes</vt:lpstr>
      <vt:lpstr>Functional Enrichment Analysis, Brain</vt:lpstr>
      <vt:lpstr>Functional Enrichment Analysis, Brain</vt:lpstr>
      <vt:lpstr>Functional Enrichment Analysis, Kidney</vt:lpstr>
      <vt:lpstr>Functional Enrichment Analysis, Kidney</vt:lpstr>
      <vt:lpstr>Functional Enrichment Analysis, Liver</vt:lpstr>
      <vt:lpstr>Functional Enrichment Analysis, Liver</vt:lpstr>
      <vt:lpstr>scRNA Seurat Project</vt:lpstr>
      <vt:lpstr>A single-cell atlas of mouse brain macrophages reveals unique transcriptional identities shaped by ontogeny and tissue environment.</vt:lpstr>
      <vt:lpstr>Marker Genes from Publication</vt:lpstr>
      <vt:lpstr>Cell Quality Control</vt:lpstr>
      <vt:lpstr>PowerPoint Sunusu</vt:lpstr>
      <vt:lpstr>Cell cycle phase</vt:lpstr>
      <vt:lpstr>Elbow Plot and First 5 PC</vt:lpstr>
      <vt:lpstr>Different PCA and Resolution Settings</vt:lpstr>
      <vt:lpstr>PowerPoint Sunusu</vt:lpstr>
      <vt:lpstr>Heatmap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CEREN-1</dc:creator>
  <cp:lastModifiedBy>Ceren Akkaya</cp:lastModifiedBy>
  <cp:revision>36</cp:revision>
  <dcterms:created xsi:type="dcterms:W3CDTF">2023-06-18T16:59:23Z</dcterms:created>
  <dcterms:modified xsi:type="dcterms:W3CDTF">2024-10-16T12:28:34Z</dcterms:modified>
</cp:coreProperties>
</file>